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8" r:id="rId3"/>
    <p:sldId id="257"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108" y="-14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3.xml"/><Relationship Id="rId4" Type="http://schemas.openxmlformats.org/officeDocument/2006/relationships/slide" Target="slides/slide2.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796195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2412591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1149714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513171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10047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9870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197094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966417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2730858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1848734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85900"/>
            <a:ext cx="2057400" cy="5111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5900"/>
            <a:ext cx="6019800" cy="5111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4152247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973C2730-CB62-49DE-BBEF-90EF28A8FC6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34789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755F465-6104-4497-BD93-5E5962CDD92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4101167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B0F5EE87-4C72-48C5-BD09-3F2FA82A4D6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572888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1552F7B3-DD6E-49FA-B67A-0E0C400ADB2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681255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3996D18-7B41-4766-813E-18DA804F1D39}"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135505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3ACA7632-CB79-4544-9A1A-F66FD4A2407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735379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1CF68C0-871B-4B8A-B977-920774D66386}"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43839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28661AA2-5FBE-46C5-8C57-68512E9728C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74183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958D4F0-F60C-4352-9A3B-F0C8861AB74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766731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4E4048A-005B-469B-9EE9-8F098E423CB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712075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85900"/>
            <a:ext cx="2057400" cy="5111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5900"/>
            <a:ext cx="6019800" cy="5111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9225A54-C92B-465F-BE7E-91A637CFFBE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76365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248"/>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5890" name="Rectangle 2"/>
          <p:cNvSpPr>
            <a:spLocks noGrp="1" noChangeArrowheads="1"/>
          </p:cNvSpPr>
          <p:nvPr>
            <p:ph type="title"/>
          </p:nvPr>
        </p:nvSpPr>
        <p:spPr bwMode="auto">
          <a:xfrm>
            <a:off x="457200" y="1485900"/>
            <a:ext cx="8229600" cy="5746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65891" name="Rectangle 3"/>
          <p:cNvSpPr>
            <a:spLocks noGrp="1" noChangeArrowheads="1"/>
          </p:cNvSpPr>
          <p:nvPr>
            <p:ph type="body" idx="1"/>
          </p:nvPr>
        </p:nvSpPr>
        <p:spPr bwMode="auto">
          <a:xfrm>
            <a:off x="457200" y="2071688"/>
            <a:ext cx="82296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165892" name="Rectangle 4"/>
          <p:cNvSpPr>
            <a:spLocks noGrp="1" noChangeArrowheads="1"/>
          </p:cNvSpPr>
          <p:nvPr>
            <p:ph type="sldNum" sz="quarter" idx="4"/>
          </p:nvPr>
        </p:nvSpPr>
        <p:spPr bwMode="auto">
          <a:xfrm>
            <a:off x="8316913" y="6545263"/>
            <a:ext cx="73025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CACE073-3D88-4D95-8ADE-56CB5EA3C347}" type="slidenum">
              <a:rPr lang="en-CA" smtClean="0"/>
              <a:t>‹#›</a:t>
            </a:fld>
            <a:endParaRPr lang="en-CA"/>
          </a:p>
        </p:txBody>
      </p:sp>
    </p:spTree>
    <p:extLst>
      <p:ext uri="{BB962C8B-B14F-4D97-AF65-F5344CB8AC3E}">
        <p14:creationId xmlns:p14="http://schemas.microsoft.com/office/powerpoint/2010/main" val="11280169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1" fontAlgn="base" hangingPunct="1">
        <a:spcBef>
          <a:spcPct val="0"/>
        </a:spcBef>
        <a:spcAft>
          <a:spcPct val="0"/>
        </a:spcAft>
        <a:defRPr sz="2800">
          <a:solidFill>
            <a:schemeClr val="tx2"/>
          </a:solidFill>
          <a:latin typeface="+mj-lt"/>
          <a:ea typeface="+mj-ea"/>
          <a:cs typeface="+mj-cs"/>
        </a:defRPr>
      </a:lvl1pPr>
      <a:lvl2pPr algn="ctr" rtl="0" eaLnBrk="1" fontAlgn="base" hangingPunct="1">
        <a:spcBef>
          <a:spcPct val="0"/>
        </a:spcBef>
        <a:spcAft>
          <a:spcPct val="0"/>
        </a:spcAft>
        <a:defRPr sz="2800">
          <a:solidFill>
            <a:schemeClr val="tx2"/>
          </a:solidFill>
          <a:latin typeface="Arial" charset="0"/>
        </a:defRPr>
      </a:lvl2pPr>
      <a:lvl3pPr algn="ctr" rtl="0" eaLnBrk="1" fontAlgn="base" hangingPunct="1">
        <a:spcBef>
          <a:spcPct val="0"/>
        </a:spcBef>
        <a:spcAft>
          <a:spcPct val="0"/>
        </a:spcAft>
        <a:defRPr sz="2800">
          <a:solidFill>
            <a:schemeClr val="tx2"/>
          </a:solidFill>
          <a:latin typeface="Arial" charset="0"/>
        </a:defRPr>
      </a:lvl3pPr>
      <a:lvl4pPr algn="ctr" rtl="0" eaLnBrk="1" fontAlgn="base" hangingPunct="1">
        <a:spcBef>
          <a:spcPct val="0"/>
        </a:spcBef>
        <a:spcAft>
          <a:spcPct val="0"/>
        </a:spcAft>
        <a:defRPr sz="2800">
          <a:solidFill>
            <a:schemeClr val="tx2"/>
          </a:solidFill>
          <a:latin typeface="Arial" charset="0"/>
        </a:defRPr>
      </a:lvl4pPr>
      <a:lvl5pPr algn="ctr" rtl="0" eaLnBrk="1" fontAlgn="base" hangingPunct="1">
        <a:spcBef>
          <a:spcPct val="0"/>
        </a:spcBef>
        <a:spcAft>
          <a:spcPct val="0"/>
        </a:spcAft>
        <a:defRPr sz="2800">
          <a:solidFill>
            <a:schemeClr val="tx2"/>
          </a:solidFill>
          <a:latin typeface="Arial" charset="0"/>
        </a:defRPr>
      </a:lvl5pPr>
      <a:lvl6pPr marL="457200" algn="ctr" rtl="0" eaLnBrk="1" fontAlgn="base" hangingPunct="1">
        <a:spcBef>
          <a:spcPct val="0"/>
        </a:spcBef>
        <a:spcAft>
          <a:spcPct val="0"/>
        </a:spcAft>
        <a:defRPr sz="2800">
          <a:solidFill>
            <a:schemeClr val="tx2"/>
          </a:solidFill>
          <a:latin typeface="Arial" charset="0"/>
        </a:defRPr>
      </a:lvl6pPr>
      <a:lvl7pPr marL="914400" algn="ctr" rtl="0" eaLnBrk="1" fontAlgn="base" hangingPunct="1">
        <a:spcBef>
          <a:spcPct val="0"/>
        </a:spcBef>
        <a:spcAft>
          <a:spcPct val="0"/>
        </a:spcAft>
        <a:defRPr sz="2800">
          <a:solidFill>
            <a:schemeClr val="tx2"/>
          </a:solidFill>
          <a:latin typeface="Arial" charset="0"/>
        </a:defRPr>
      </a:lvl7pPr>
      <a:lvl8pPr marL="1371600" algn="ctr" rtl="0" eaLnBrk="1" fontAlgn="base" hangingPunct="1">
        <a:spcBef>
          <a:spcPct val="0"/>
        </a:spcBef>
        <a:spcAft>
          <a:spcPct val="0"/>
        </a:spcAft>
        <a:defRPr sz="2800">
          <a:solidFill>
            <a:schemeClr val="tx2"/>
          </a:solidFill>
          <a:latin typeface="Arial" charset="0"/>
        </a:defRPr>
      </a:lvl8pPr>
      <a:lvl9pPr marL="1828800" algn="ctr"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248"/>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5890" name="Rectangle 2"/>
          <p:cNvSpPr>
            <a:spLocks noGrp="1" noChangeArrowheads="1"/>
          </p:cNvSpPr>
          <p:nvPr>
            <p:ph type="title"/>
          </p:nvPr>
        </p:nvSpPr>
        <p:spPr bwMode="auto">
          <a:xfrm>
            <a:off x="457200" y="1485900"/>
            <a:ext cx="8229600" cy="5746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65891" name="Rectangle 3"/>
          <p:cNvSpPr>
            <a:spLocks noGrp="1" noChangeArrowheads="1"/>
          </p:cNvSpPr>
          <p:nvPr>
            <p:ph type="body" idx="1"/>
          </p:nvPr>
        </p:nvSpPr>
        <p:spPr bwMode="auto">
          <a:xfrm>
            <a:off x="457200" y="2071688"/>
            <a:ext cx="82296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165892" name="Rectangle 4"/>
          <p:cNvSpPr>
            <a:spLocks noGrp="1" noChangeArrowheads="1"/>
          </p:cNvSpPr>
          <p:nvPr>
            <p:ph type="sldNum" sz="quarter" idx="4"/>
          </p:nvPr>
        </p:nvSpPr>
        <p:spPr bwMode="auto">
          <a:xfrm>
            <a:off x="8316913" y="6545263"/>
            <a:ext cx="73025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EBC148AA-0D75-4A2D-BF81-0AF56140E0EC}" type="slidenum">
              <a:rPr lang="en-CA">
                <a:solidFill>
                  <a:srgbClr val="000000"/>
                </a:solidFill>
                <a:cs typeface="Arial" charset="0"/>
              </a:rPr>
              <a:pPr defTabSz="457200" fontAlgn="base">
                <a:spcBef>
                  <a:spcPct val="0"/>
                </a:spcBef>
                <a:spcAft>
                  <a:spcPct val="0"/>
                </a:spcAft>
              </a:pPr>
              <a:t>‹#›</a:t>
            </a:fld>
            <a:endParaRPr lang="en-CA">
              <a:solidFill>
                <a:srgbClr val="000000"/>
              </a:solidFill>
              <a:cs typeface="Arial" charset="0"/>
            </a:endParaRPr>
          </a:p>
        </p:txBody>
      </p:sp>
    </p:spTree>
    <p:extLst>
      <p:ext uri="{BB962C8B-B14F-4D97-AF65-F5344CB8AC3E}">
        <p14:creationId xmlns:p14="http://schemas.microsoft.com/office/powerpoint/2010/main" val="27506543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1" fontAlgn="base" hangingPunct="1">
        <a:spcBef>
          <a:spcPct val="0"/>
        </a:spcBef>
        <a:spcAft>
          <a:spcPct val="0"/>
        </a:spcAft>
        <a:defRPr sz="2800">
          <a:solidFill>
            <a:schemeClr val="tx2"/>
          </a:solidFill>
          <a:latin typeface="+mj-lt"/>
          <a:ea typeface="+mj-ea"/>
          <a:cs typeface="+mj-cs"/>
        </a:defRPr>
      </a:lvl1pPr>
      <a:lvl2pPr algn="ctr" rtl="0" eaLnBrk="1" fontAlgn="base" hangingPunct="1">
        <a:spcBef>
          <a:spcPct val="0"/>
        </a:spcBef>
        <a:spcAft>
          <a:spcPct val="0"/>
        </a:spcAft>
        <a:defRPr sz="2800">
          <a:solidFill>
            <a:schemeClr val="tx2"/>
          </a:solidFill>
          <a:latin typeface="Arial" charset="0"/>
        </a:defRPr>
      </a:lvl2pPr>
      <a:lvl3pPr algn="ctr" rtl="0" eaLnBrk="1" fontAlgn="base" hangingPunct="1">
        <a:spcBef>
          <a:spcPct val="0"/>
        </a:spcBef>
        <a:spcAft>
          <a:spcPct val="0"/>
        </a:spcAft>
        <a:defRPr sz="2800">
          <a:solidFill>
            <a:schemeClr val="tx2"/>
          </a:solidFill>
          <a:latin typeface="Arial" charset="0"/>
        </a:defRPr>
      </a:lvl3pPr>
      <a:lvl4pPr algn="ctr" rtl="0" eaLnBrk="1" fontAlgn="base" hangingPunct="1">
        <a:spcBef>
          <a:spcPct val="0"/>
        </a:spcBef>
        <a:spcAft>
          <a:spcPct val="0"/>
        </a:spcAft>
        <a:defRPr sz="2800">
          <a:solidFill>
            <a:schemeClr val="tx2"/>
          </a:solidFill>
          <a:latin typeface="Arial" charset="0"/>
        </a:defRPr>
      </a:lvl4pPr>
      <a:lvl5pPr algn="ctr" rtl="0" eaLnBrk="1" fontAlgn="base" hangingPunct="1">
        <a:spcBef>
          <a:spcPct val="0"/>
        </a:spcBef>
        <a:spcAft>
          <a:spcPct val="0"/>
        </a:spcAft>
        <a:defRPr sz="2800">
          <a:solidFill>
            <a:schemeClr val="tx2"/>
          </a:solidFill>
          <a:latin typeface="Arial" charset="0"/>
        </a:defRPr>
      </a:lvl5pPr>
      <a:lvl6pPr marL="457200" algn="ctr" rtl="0" eaLnBrk="1" fontAlgn="base" hangingPunct="1">
        <a:spcBef>
          <a:spcPct val="0"/>
        </a:spcBef>
        <a:spcAft>
          <a:spcPct val="0"/>
        </a:spcAft>
        <a:defRPr sz="2800">
          <a:solidFill>
            <a:schemeClr val="tx2"/>
          </a:solidFill>
          <a:latin typeface="Arial" charset="0"/>
        </a:defRPr>
      </a:lvl6pPr>
      <a:lvl7pPr marL="914400" algn="ctr" rtl="0" eaLnBrk="1" fontAlgn="base" hangingPunct="1">
        <a:spcBef>
          <a:spcPct val="0"/>
        </a:spcBef>
        <a:spcAft>
          <a:spcPct val="0"/>
        </a:spcAft>
        <a:defRPr sz="2800">
          <a:solidFill>
            <a:schemeClr val="tx2"/>
          </a:solidFill>
          <a:latin typeface="Arial" charset="0"/>
        </a:defRPr>
      </a:lvl7pPr>
      <a:lvl8pPr marL="1371600" algn="ctr" rtl="0" eaLnBrk="1" fontAlgn="base" hangingPunct="1">
        <a:spcBef>
          <a:spcPct val="0"/>
        </a:spcBef>
        <a:spcAft>
          <a:spcPct val="0"/>
        </a:spcAft>
        <a:defRPr sz="2800">
          <a:solidFill>
            <a:schemeClr val="tx2"/>
          </a:solidFill>
          <a:latin typeface="Arial" charset="0"/>
        </a:defRPr>
      </a:lvl8pPr>
      <a:lvl9pPr marL="1828800" algn="ctr"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3" descr="CE Slides_Square-2.jpg"/>
          <p:cNvPicPr>
            <a:picLocks noChangeAspect="1"/>
          </p:cNvPicPr>
          <p:nvPr/>
        </p:nvPicPr>
        <p:blipFill>
          <a:blip r:embed="rId2"/>
          <a:srcRect/>
          <a:stretch>
            <a:fillRect/>
          </a:stretch>
        </p:blipFill>
        <p:spPr bwMode="auto">
          <a:xfrm>
            <a:off x="0" y="0"/>
            <a:ext cx="9144000" cy="6896100"/>
          </a:xfrm>
          <a:prstGeom prst="rect">
            <a:avLst/>
          </a:prstGeom>
          <a:noFill/>
          <a:ln w="9525">
            <a:noFill/>
            <a:miter lim="800000"/>
            <a:headEnd/>
            <a:tailEnd/>
          </a:ln>
        </p:spPr>
      </p:pic>
      <p:sp>
        <p:nvSpPr>
          <p:cNvPr id="26626" name="Title 1"/>
          <p:cNvSpPr>
            <a:spLocks noGrp="1"/>
          </p:cNvSpPr>
          <p:nvPr>
            <p:ph type="ctrTitle"/>
          </p:nvPr>
        </p:nvSpPr>
        <p:spPr/>
        <p:txBody>
          <a:bodyPr>
            <a:normAutofit/>
          </a:bodyPr>
          <a:lstStyle/>
          <a:p>
            <a:pPr eaLnBrk="1" hangingPunct="1"/>
            <a:r>
              <a:rPr lang="en-US" sz="4000" b="1" dirty="0" smtClean="0">
                <a:solidFill>
                  <a:schemeClr val="bg1"/>
                </a:solidFill>
              </a:rPr>
              <a:t>Bio &amp; Conflict of Interest Statement</a:t>
            </a:r>
            <a:endParaRPr lang="en-CA" sz="4000" b="1" dirty="0" smtClean="0">
              <a:solidFill>
                <a:schemeClr val="bg1"/>
              </a:solidFill>
            </a:endParaRPr>
          </a:p>
        </p:txBody>
      </p:sp>
      <p:sp>
        <p:nvSpPr>
          <p:cNvPr id="2" name="TextBox 1"/>
          <p:cNvSpPr txBox="1"/>
          <p:nvPr/>
        </p:nvSpPr>
        <p:spPr>
          <a:xfrm>
            <a:off x="5867400" y="4876800"/>
            <a:ext cx="184731" cy="369332"/>
          </a:xfrm>
          <a:prstGeom prst="rect">
            <a:avLst/>
          </a:prstGeom>
          <a:noFill/>
        </p:spPr>
        <p:txBody>
          <a:bodyPr wrap="none" rtlCol="0">
            <a:spAutoFit/>
          </a:bodyPr>
          <a:lstStyle/>
          <a:p>
            <a:endParaRPr lang="en-CA" dirty="0">
              <a:solidFill>
                <a:srgbClr val="000000"/>
              </a:solidFill>
            </a:endParaRPr>
          </a:p>
        </p:txBody>
      </p:sp>
      <p:sp>
        <p:nvSpPr>
          <p:cNvPr id="3" name="Subtitle 2"/>
          <p:cNvSpPr>
            <a:spLocks noGrp="1"/>
          </p:cNvSpPr>
          <p:nvPr>
            <p:ph type="subTitle" idx="1"/>
          </p:nvPr>
        </p:nvSpPr>
        <p:spPr/>
        <p:txBody>
          <a:bodyPr/>
          <a:lstStyle/>
          <a:p>
            <a:r>
              <a:rPr lang="en-CA" b="1" dirty="0" smtClean="0"/>
              <a:t>Dr. Jeremy Mills</a:t>
            </a:r>
            <a:endParaRPr lang="en-CA" b="1" dirty="0"/>
          </a:p>
        </p:txBody>
      </p:sp>
    </p:spTree>
    <p:extLst>
      <p:ext uri="{BB962C8B-B14F-4D97-AF65-F5344CB8AC3E}">
        <p14:creationId xmlns:p14="http://schemas.microsoft.com/office/powerpoint/2010/main" val="2706088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574675"/>
          </a:xfrm>
        </p:spPr>
        <p:txBody>
          <a:bodyPr/>
          <a:lstStyle/>
          <a:p>
            <a:r>
              <a:rPr lang="en-CA" dirty="0" smtClean="0"/>
              <a:t>Bio</a:t>
            </a:r>
            <a:endParaRPr lang="en-CA" dirty="0"/>
          </a:p>
        </p:txBody>
      </p:sp>
      <p:sp>
        <p:nvSpPr>
          <p:cNvPr id="3" name="Content Placeholder 2"/>
          <p:cNvSpPr>
            <a:spLocks noGrp="1"/>
          </p:cNvSpPr>
          <p:nvPr>
            <p:ph idx="1"/>
          </p:nvPr>
        </p:nvSpPr>
        <p:spPr>
          <a:xfrm>
            <a:off x="179512" y="1484784"/>
            <a:ext cx="8784976" cy="5184576"/>
          </a:xfrm>
        </p:spPr>
        <p:txBody>
          <a:bodyPr/>
          <a:lstStyle/>
          <a:p>
            <a:pPr marL="0" indent="0">
              <a:buNone/>
            </a:pPr>
            <a:r>
              <a:rPr lang="en-CA" sz="2000" dirty="0" smtClean="0"/>
              <a:t>Jeremy F. Mills (Ph.D., </a:t>
            </a:r>
            <a:r>
              <a:rPr lang="en-CA" sz="2000" dirty="0" err="1" smtClean="0"/>
              <a:t>C.Psych</a:t>
            </a:r>
            <a:r>
              <a:rPr lang="en-CA" sz="2000" dirty="0" smtClean="0"/>
              <a:t>) </a:t>
            </a:r>
            <a:r>
              <a:rPr lang="en-CA" sz="2000" dirty="0"/>
              <a:t>is the Acting Regional Director Health Services for the Ontario Region within the Correctional Service of Canada providing executive oversight to the delivery of physical and mental health services to over 4000 offenders through the services of approximately 300 health care professionals. Additionally, Dr. Mills maintains a private practice and is an Adjunct Research Professor at Carleton University. Dr. Mills holds a MA from Queen’s University and a Ph.D. from Carleton University. He is the past Chair of the Criminal Justice Section of the Canadian Psychological Association and has been awarded the Significant Contribution Award by the Section. </a:t>
            </a:r>
            <a:r>
              <a:rPr lang="en-CA" sz="2000" dirty="0" smtClean="0"/>
              <a:t>His </a:t>
            </a:r>
            <a:r>
              <a:rPr lang="en-CA" sz="2000" dirty="0"/>
              <a:t>research interests lie primarily </a:t>
            </a:r>
            <a:r>
              <a:rPr lang="en-CA" sz="2000" dirty="0" smtClean="0"/>
              <a:t>within </a:t>
            </a:r>
            <a:r>
              <a:rPr lang="en-CA" sz="2000" dirty="0"/>
              <a:t>four areas: the assessment of risk for violence, antisocial attitudes and associates, assessing depression and risk for suicide, and the perception of violence risk. His research has resulted in over 40 peer reviewed publications. </a:t>
            </a:r>
            <a:r>
              <a:rPr lang="en-CA" sz="2000" dirty="0" smtClean="0"/>
              <a:t>More </a:t>
            </a:r>
            <a:r>
              <a:rPr lang="en-CA" sz="2000" dirty="0"/>
              <a:t>recently Dr. Mills has co-authored a comprehensive treatment program for offenders with mental disorders. As a result of this work, Dr. Mills has been awarded the Public Service Award of Excellence for Scientific Contribution by the Governor General of Canada. </a:t>
            </a:r>
            <a:endParaRPr lang="en-CA" sz="2100" dirty="0"/>
          </a:p>
        </p:txBody>
      </p:sp>
    </p:spTree>
    <p:extLst>
      <p:ext uri="{BB962C8B-B14F-4D97-AF65-F5344CB8AC3E}">
        <p14:creationId xmlns:p14="http://schemas.microsoft.com/office/powerpoint/2010/main" val="799976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574675"/>
          </a:xfrm>
        </p:spPr>
        <p:txBody>
          <a:bodyPr/>
          <a:lstStyle/>
          <a:p>
            <a:r>
              <a:rPr lang="en-CA" dirty="0" smtClean="0"/>
              <a:t>Conflict of Interest Statement</a:t>
            </a:r>
            <a:endParaRPr lang="en-CA" dirty="0"/>
          </a:p>
        </p:txBody>
      </p:sp>
      <p:sp>
        <p:nvSpPr>
          <p:cNvPr id="3" name="Content Placeholder 2"/>
          <p:cNvSpPr>
            <a:spLocks noGrp="1"/>
          </p:cNvSpPr>
          <p:nvPr>
            <p:ph idx="1"/>
          </p:nvPr>
        </p:nvSpPr>
        <p:spPr>
          <a:xfrm>
            <a:off x="457200" y="1484784"/>
            <a:ext cx="8229600" cy="4824536"/>
          </a:xfrm>
        </p:spPr>
        <p:txBody>
          <a:bodyPr/>
          <a:lstStyle/>
          <a:p>
            <a:pPr marL="0" indent="0">
              <a:buNone/>
            </a:pPr>
            <a:r>
              <a:rPr lang="en-CA" dirty="0"/>
              <a:t>The following course modules </a:t>
            </a:r>
            <a:r>
              <a:rPr lang="en-CA" dirty="0" smtClean="0"/>
              <a:t>presented by Dr. Jeremy Mills are </a:t>
            </a:r>
            <a:r>
              <a:rPr lang="en-CA" dirty="0"/>
              <a:t>intended to provide an overview of </a:t>
            </a:r>
            <a:r>
              <a:rPr lang="en-CA" dirty="0" smtClean="0"/>
              <a:t>evidence-based correctional practice for managing and treating offenders with mental illness. </a:t>
            </a:r>
            <a:r>
              <a:rPr lang="en-CA" dirty="0"/>
              <a:t>As a CE course, these modules are intended as an overview only, and not an in-depth review. Individuals interested in more comprehensive coverage of </a:t>
            </a:r>
            <a:r>
              <a:rPr lang="en-CA" dirty="0" smtClean="0"/>
              <a:t>these topics are </a:t>
            </a:r>
            <a:r>
              <a:rPr lang="en-CA" dirty="0"/>
              <a:t>encouraged to pursue further formal training, such as that offered through a university or specialized training </a:t>
            </a:r>
            <a:r>
              <a:rPr lang="en-CA" dirty="0" smtClean="0"/>
              <a:t>program.</a:t>
            </a:r>
          </a:p>
          <a:p>
            <a:pPr marL="0" indent="0">
              <a:buNone/>
            </a:pPr>
            <a:endParaRPr lang="en-CA" dirty="0"/>
          </a:p>
          <a:p>
            <a:pPr marL="0" indent="0">
              <a:buNone/>
            </a:pPr>
            <a:r>
              <a:rPr lang="en-CA" dirty="0" smtClean="0"/>
              <a:t>Neither </a:t>
            </a:r>
            <a:r>
              <a:rPr lang="en-CA" dirty="0"/>
              <a:t>the CPA nor </a:t>
            </a:r>
            <a:r>
              <a:rPr lang="en-CA" dirty="0" smtClean="0"/>
              <a:t>Dr. Jeremy Mills receives </a:t>
            </a:r>
            <a:r>
              <a:rPr lang="en-CA" dirty="0"/>
              <a:t>any commercial support for this CE program. Any opinions presented in </a:t>
            </a:r>
            <a:r>
              <a:rPr lang="en-CA" dirty="0" smtClean="0"/>
              <a:t>this </a:t>
            </a:r>
            <a:r>
              <a:rPr lang="en-CA" dirty="0"/>
              <a:t>course are </a:t>
            </a:r>
            <a:r>
              <a:rPr lang="en-CA" dirty="0" smtClean="0"/>
              <a:t>solely Dr. Mills’.</a:t>
            </a:r>
            <a:endParaRPr lang="en-CA" dirty="0"/>
          </a:p>
        </p:txBody>
      </p:sp>
    </p:spTree>
    <p:extLst>
      <p:ext uri="{BB962C8B-B14F-4D97-AF65-F5344CB8AC3E}">
        <p14:creationId xmlns:p14="http://schemas.microsoft.com/office/powerpoint/2010/main" val="1353794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Final Template">
  <a:themeElements>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sychopharm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sychopharm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sychopharm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sychopharm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sychopharm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sychopharm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sychopharm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sychopharm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sychopharm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sychopharm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sychopharm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sychopharm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inal Template">
  <a:themeElements>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sychopharm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sychopharm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sychopharm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sychopharm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sychopharm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sychopharm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sychopharm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sychopharm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sychopharm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sychopharm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sychopharm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sychopharm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Final Template</Template>
  <TotalTime>15</TotalTime>
  <Words>329</Words>
  <Application>Microsoft Office PowerPoint</Application>
  <PresentationFormat>On-screen Show (4:3)</PresentationFormat>
  <Paragraphs>8</Paragraphs>
  <Slides>3</Slides>
  <Notes>0</Notes>
  <HiddenSlides>0</HiddenSlides>
  <MMClips>0</MMClips>
  <ScaleCrop>false</ScaleCrop>
  <HeadingPairs>
    <vt:vector size="4" baseType="variant">
      <vt:variant>
        <vt:lpstr>Theme</vt:lpstr>
      </vt:variant>
      <vt:variant>
        <vt:i4>2</vt:i4>
      </vt:variant>
      <vt:variant>
        <vt:lpstr>Slide Titles</vt:lpstr>
      </vt:variant>
      <vt:variant>
        <vt:i4>3</vt:i4>
      </vt:variant>
    </vt:vector>
  </HeadingPairs>
  <TitlesOfParts>
    <vt:vector size="5" baseType="lpstr">
      <vt:lpstr>Final Template</vt:lpstr>
      <vt:lpstr>1_Final Template</vt:lpstr>
      <vt:lpstr>Bio &amp; Conflict of Interest Statement</vt:lpstr>
      <vt:lpstr>Bio</vt:lpstr>
      <vt:lpstr>Conflict of Interest Statement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 &amp; Conflict of Interest Statement</dc:title>
  <dc:creator>Matt Murdoch</dc:creator>
  <cp:lastModifiedBy>Matt Murdoch</cp:lastModifiedBy>
  <cp:revision>3</cp:revision>
  <dcterms:created xsi:type="dcterms:W3CDTF">2016-02-04T19:20:59Z</dcterms:created>
  <dcterms:modified xsi:type="dcterms:W3CDTF">2016-02-04T19:36:37Z</dcterms:modified>
</cp:coreProperties>
</file>